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2" r:id="rId5"/>
    <p:sldId id="261" r:id="rId6"/>
    <p:sldId id="267" r:id="rId7"/>
    <p:sldId id="272" r:id="rId8"/>
    <p:sldId id="270" r:id="rId9"/>
    <p:sldId id="260" r:id="rId10"/>
    <p:sldId id="258" r:id="rId11"/>
    <p:sldId id="265" r:id="rId12"/>
    <p:sldId id="264" r:id="rId13"/>
    <p:sldId id="263" r:id="rId14"/>
    <p:sldId id="266" r:id="rId15"/>
    <p:sldId id="268" r:id="rId16"/>
    <p:sldId id="269" r:id="rId17"/>
    <p:sldId id="25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2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3743-7D22-4B5C-A03A-D4633AB8A83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861E-8D16-47FA-8333-B9A306533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look.com/?w=*tion&amp;scwo=1&amp;sswo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gif"/><Relationship Id="rId7" Type="http://schemas.openxmlformats.org/officeDocument/2006/relationships/hyperlink" Target="https://en.wikipedia.org/wiki/Ecoto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gif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gif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3276600" cy="1718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4" y="114301"/>
            <a:ext cx="9129346" cy="1104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Naturally Occurring </a:t>
            </a:r>
            <a:r>
              <a:rPr lang="en-US" sz="2800" dirty="0">
                <a:solidFill>
                  <a:schemeClr val="tx2"/>
                </a:solidFill>
                <a:latin typeface="Cambria" panose="02040503050406030204" pitchFamily="18" charset="0"/>
              </a:rPr>
              <a:t>Design: 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Elements</a:t>
            </a:r>
            <a:b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A Pattern Language Approach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5547946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     –    Slides for PURPLSOC 2015 July 3-5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</a:t>
            </a:fld>
            <a:endParaRPr lang="en-US" sz="1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74773"/>
            <a:ext cx="3124200" cy="3094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5400" y="583066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pc="100" dirty="0"/>
              <a:t>Back and forth,  </a:t>
            </a:r>
            <a:br>
              <a:rPr lang="en-US" b="1" i="1" spc="100" dirty="0"/>
            </a:br>
            <a:r>
              <a:rPr lang="en-US" b="1" i="1" spc="100" dirty="0"/>
              <a:t>Creatively Responding to a Partner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" y="1328442"/>
            <a:ext cx="454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pc="100" dirty="0" smtClean="0"/>
              <a:t>Viewing things as tailing each other</a:t>
            </a:r>
            <a:br>
              <a:rPr lang="en-US" b="1" i="1" spc="100" dirty="0" smtClean="0"/>
            </a:br>
            <a:r>
              <a:rPr lang="en-US" b="1" i="1" spc="100" dirty="0" smtClean="0"/>
              <a:t>or as out hunting for action?</a:t>
            </a:r>
            <a:endParaRPr lang="en-US" b="1" i="1" spc="100" dirty="0"/>
          </a:p>
        </p:txBody>
      </p:sp>
    </p:spTree>
    <p:extLst>
      <p:ext uri="{BB962C8B-B14F-4D97-AF65-F5344CB8AC3E}">
        <p14:creationId xmlns:p14="http://schemas.microsoft.com/office/powerpoint/2010/main" val="402601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5638800" cy="3392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10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143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World </a:t>
            </a:r>
            <a:r>
              <a:rPr lang="en-US" dirty="0" smtClean="0"/>
              <a:t>&amp; Learning Systems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Naturally Occurring Design: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Dual Paradigm View of Learning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23" y="575903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H. Finidori image of earth &amp; systemic sphere, + adapted Robert Rosen (1991) model of relation of science and nature.</a:t>
            </a:r>
            <a:endParaRPr lang="en-US" sz="1200" dirty="0"/>
          </a:p>
        </p:txBody>
      </p:sp>
      <p:sp>
        <p:nvSpPr>
          <p:cNvPr id="24" name="Line Callout 2 (Accent Bar) 23"/>
          <p:cNvSpPr/>
          <p:nvPr/>
        </p:nvSpPr>
        <p:spPr>
          <a:xfrm>
            <a:off x="2362928" y="1600200"/>
            <a:ext cx="2818672" cy="266700"/>
          </a:xfrm>
          <a:prstGeom prst="accentCallout2">
            <a:avLst>
              <a:gd name="adj1" fmla="val 20398"/>
              <a:gd name="adj2" fmla="val -2109"/>
              <a:gd name="adj3" fmla="val 18750"/>
              <a:gd name="adj4" fmla="val -16667"/>
              <a:gd name="adj5" fmla="val 152977"/>
              <a:gd name="adj6" fmla="val -28529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700" dirty="0" smtClean="0">
                <a:solidFill>
                  <a:schemeClr val="tx2"/>
                </a:solidFill>
              </a:rPr>
              <a:t>Physically Experienced world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25" name="Line Callout 2 (Accent Bar) 24"/>
          <p:cNvSpPr/>
          <p:nvPr/>
        </p:nvSpPr>
        <p:spPr>
          <a:xfrm>
            <a:off x="2302599" y="5179344"/>
            <a:ext cx="3046544" cy="579693"/>
          </a:xfrm>
          <a:prstGeom prst="accentCallout2">
            <a:avLst>
              <a:gd name="adj1" fmla="val 18750"/>
              <a:gd name="adj2" fmla="val -2524"/>
              <a:gd name="adj3" fmla="val 18750"/>
              <a:gd name="adj4" fmla="val -16667"/>
              <a:gd name="adj5" fmla="val -104028"/>
              <a:gd name="adj6" fmla="val -27926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700" dirty="0" smtClean="0">
                <a:solidFill>
                  <a:schemeClr val="tx2"/>
                </a:solidFill>
              </a:rPr>
              <a:t>Mentally Experienced Patterns, Conceptual and Behavioral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1883926"/>
            <a:ext cx="34158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Natural patterns converted to mental ones, as collected Materials reused for Art, Science, Culture &amp; Economy, </a:t>
            </a:r>
          </a:p>
          <a:p>
            <a:pPr marL="11430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Various “losses in translation” in ‘collecting’, ‘remaking’, ‘distributing’</a:t>
            </a:r>
          </a:p>
          <a:p>
            <a:pPr marL="11430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internal design of the human world interprets the internal designs of other natural worlds, </a:t>
            </a:r>
            <a:r>
              <a:rPr lang="en-US" sz="1600" i="1" dirty="0" smtClean="0"/>
              <a:t>by their external appearances </a:t>
            </a:r>
          </a:p>
          <a:p>
            <a:pPr marL="11430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For good translations a sense of what gets lost in translation is needed.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962341" y="3438339"/>
            <a:ext cx="1192916" cy="312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i="1" dirty="0" smtClean="0">
                <a:solidFill>
                  <a:schemeClr val="tx2"/>
                </a:solidFill>
              </a:rPr>
              <a:t>(remaking)</a:t>
            </a:r>
            <a:endParaRPr lang="en-US" sz="1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114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Nature and Perception as different worlds – with different designs &amp; languages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Paradigm Bridges used for Pattern Search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4831" y="1621974"/>
            <a:ext cx="49119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Using mental patterns to find related ones in nature to learn from.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Develops </a:t>
            </a:r>
            <a:r>
              <a:rPr lang="en-US" sz="1600" dirty="0"/>
              <a:t>a capacity to </a:t>
            </a:r>
            <a:r>
              <a:rPr lang="en-US" sz="1600" dirty="0" smtClean="0"/>
              <a:t>imagine </a:t>
            </a:r>
            <a:r>
              <a:rPr lang="en-US" sz="1600" dirty="0"/>
              <a:t>variations needed to get things to fit well when using </a:t>
            </a:r>
            <a:r>
              <a:rPr lang="en-US" sz="1600" dirty="0" smtClean="0"/>
              <a:t>them for design. 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</a:t>
            </a:r>
            <a:r>
              <a:rPr lang="en-US" sz="1600" dirty="0"/>
              <a:t>teaches you to understand how and why that set of relationships works and is found in its </a:t>
            </a:r>
            <a:r>
              <a:rPr lang="en-US" sz="1600" dirty="0" smtClean="0"/>
              <a:t>environment, and the natural limits of understanding them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1910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work we compete with each other in cooperative groups for serving competitive business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 home we bring the money back from work to give away, and traditionally include everyone’s interests in every decision.  </a:t>
            </a: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4" y="1621974"/>
            <a:ext cx="2029266" cy="2009302"/>
          </a:xfrm>
          <a:prstGeom prst="rect">
            <a:avLst/>
          </a:prstGeom>
        </p:spPr>
      </p:pic>
      <p:sp>
        <p:nvSpPr>
          <p:cNvPr id="25" name="Freeform 24"/>
          <p:cNvSpPr>
            <a:spLocks noChangeAspect="1"/>
          </p:cNvSpPr>
          <p:nvPr/>
        </p:nvSpPr>
        <p:spPr>
          <a:xfrm flipH="1">
            <a:off x="1524000" y="2423160"/>
            <a:ext cx="768699" cy="91440"/>
          </a:xfrm>
          <a:custGeom>
            <a:avLst/>
            <a:gdLst>
              <a:gd name="connsiteX0" fmla="*/ 0 w 486137"/>
              <a:gd name="connsiteY0" fmla="*/ 46407 h 57981"/>
              <a:gd name="connsiteX1" fmla="*/ 266218 w 486137"/>
              <a:gd name="connsiteY1" fmla="*/ 108 h 57981"/>
              <a:gd name="connsiteX2" fmla="*/ 486137 w 486137"/>
              <a:gd name="connsiteY2" fmla="*/ 57981 h 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137" h="57981">
                <a:moveTo>
                  <a:pt x="0" y="46407"/>
                </a:moveTo>
                <a:cubicBezTo>
                  <a:pt x="92597" y="22293"/>
                  <a:pt x="185195" y="-1821"/>
                  <a:pt x="266218" y="108"/>
                </a:cubicBezTo>
                <a:cubicBezTo>
                  <a:pt x="347241" y="2037"/>
                  <a:pt x="441768" y="48336"/>
                  <a:pt x="486137" y="57981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1420417" y="1828800"/>
            <a:ext cx="768699" cy="91440"/>
          </a:xfrm>
          <a:custGeom>
            <a:avLst/>
            <a:gdLst>
              <a:gd name="connsiteX0" fmla="*/ 0 w 486137"/>
              <a:gd name="connsiteY0" fmla="*/ 46407 h 57981"/>
              <a:gd name="connsiteX1" fmla="*/ 266218 w 486137"/>
              <a:gd name="connsiteY1" fmla="*/ 108 h 57981"/>
              <a:gd name="connsiteX2" fmla="*/ 486137 w 486137"/>
              <a:gd name="connsiteY2" fmla="*/ 57981 h 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137" h="57981">
                <a:moveTo>
                  <a:pt x="0" y="46407"/>
                </a:moveTo>
                <a:cubicBezTo>
                  <a:pt x="92597" y="22293"/>
                  <a:pt x="185195" y="-1821"/>
                  <a:pt x="266218" y="108"/>
                </a:cubicBezTo>
                <a:cubicBezTo>
                  <a:pt x="347241" y="2037"/>
                  <a:pt x="441768" y="48336"/>
                  <a:pt x="486137" y="57981"/>
                </a:cubicBezTo>
              </a:path>
            </a:pathLst>
          </a:custGeom>
          <a:noFill/>
          <a:ln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4" y="4075496"/>
            <a:ext cx="2429499" cy="2337687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11</a:t>
            </a:fld>
            <a:endParaRPr lang="en-US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821668"/>
            <a:ext cx="731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&amp; Home as different worlds – with different designs &amp; languages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99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12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1143000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Emergence of Pattern Language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7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Shapes of Change &amp; Boundaries used for Pattern Search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4831" y="1621974"/>
            <a:ext cx="469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early wave of </a:t>
            </a:r>
            <a:r>
              <a:rPr lang="en-US" sz="1600" dirty="0" smtClean="0"/>
              <a:t>usage for English </a:t>
            </a:r>
            <a:r>
              <a:rPr lang="en-US" sz="1600" dirty="0"/>
              <a:t>and German language </a:t>
            </a:r>
            <a:r>
              <a:rPr lang="en-US" sz="1600" dirty="0" smtClean="0"/>
              <a:t>communities might reflect </a:t>
            </a:r>
            <a:r>
              <a:rPr lang="en-US" sz="1600" dirty="0"/>
              <a:t>the original architectural discussion which did not </a:t>
            </a:r>
            <a:r>
              <a:rPr lang="en-US" sz="1600" dirty="0" smtClean="0"/>
              <a:t>spread globally, with the </a:t>
            </a:r>
            <a:r>
              <a:rPr lang="en-US" sz="1600" dirty="0"/>
              <a:t>later </a:t>
            </a:r>
            <a:r>
              <a:rPr lang="en-US" sz="1600" dirty="0" smtClean="0"/>
              <a:t>continuing </a:t>
            </a:r>
            <a:r>
              <a:rPr lang="en-US" sz="1600" dirty="0"/>
              <a:t>growth curve </a:t>
            </a:r>
            <a:r>
              <a:rPr lang="en-US" sz="1600" dirty="0" smtClean="0"/>
              <a:t>reflecting its leap to other cultures.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3959469"/>
            <a:ext cx="4132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Neighborhood and cultural boundaries have similar variations in shape to ecological boundaries.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Where you find a boundary, it probably *encircles* a home.</a:t>
            </a:r>
            <a:endParaRPr lang="en-US" sz="1600" dirty="0"/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2971800" cy="225836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b="563"/>
          <a:stretch/>
        </p:blipFill>
        <p:spPr>
          <a:xfrm>
            <a:off x="596411" y="4075496"/>
            <a:ext cx="2832589" cy="12596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1" y="3706164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Boundaries of Ecological Domains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" y="5308773"/>
            <a:ext cx="2832589" cy="9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13</a:t>
            </a:fld>
            <a:endParaRPr lang="en-US" sz="1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65007"/>
              </p:ext>
            </p:extLst>
          </p:nvPr>
        </p:nvGraphicFramePr>
        <p:xfrm>
          <a:off x="128955" y="1905000"/>
          <a:ext cx="890074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645"/>
                <a:gridCol w="304800"/>
                <a:gridCol w="4305300"/>
              </a:tblGrid>
              <a:tr h="4419600">
                <a:tc>
                  <a:txBody>
                    <a:bodyPr/>
                    <a:lstStyle/>
                    <a:p>
                      <a:pPr algn="ctr"/>
                      <a:endParaRPr lang="en-US" b="0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" y="1143000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Ecology of Homes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Ecological Designs used for Pattern Search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4831" y="1621974"/>
            <a:ext cx="4132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Visible and Invisible Networks of Homes, With Visible and Invisible Overlapping Connections, Where Perhaps </a:t>
            </a:r>
            <a:r>
              <a:rPr lang="en-US" sz="1600" i="1" u="sng" dirty="0" smtClean="0"/>
              <a:t>Only</a:t>
            </a:r>
            <a:r>
              <a:rPr lang="en-US" sz="1600" dirty="0" smtClean="0"/>
              <a:t> the Ones You Relate To Are Visible… 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62" r="550" b="2235"/>
          <a:stretch/>
        </p:blipFill>
        <p:spPr>
          <a:xfrm rot="5400000">
            <a:off x="914400" y="1344723"/>
            <a:ext cx="2103120" cy="265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7" y="4391017"/>
            <a:ext cx="1506414" cy="16381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74831" y="4191000"/>
            <a:ext cx="4132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Common Pools of exchange develop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Circulatory Systems develop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Places where things can be left where they won’t be disturbed are discovered.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Places where things can be left and are taken care of by something else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4318589"/>
            <a:ext cx="1608255" cy="20486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" y="3995404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Mediums of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" y="1143000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Wheel &amp; Axel, Glass &amp; Water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Individuality &amp; Emergence used for Pattern Search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4913" y="1447800"/>
            <a:ext cx="485188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Fitting "useless disks" to </a:t>
            </a:r>
            <a:r>
              <a:rPr lang="en-US" sz="1600" dirty="0"/>
              <a:t>"useless </a:t>
            </a:r>
            <a:r>
              <a:rPr lang="en-US" sz="1600" dirty="0" smtClean="0"/>
              <a:t>axles“ is needed to make “a wheel”, maybe only </a:t>
            </a:r>
            <a:r>
              <a:rPr lang="en-US" sz="1600" dirty="0"/>
              <a:t>for </a:t>
            </a:r>
            <a:r>
              <a:rPr lang="en-US" sz="1600" dirty="0" smtClean="0"/>
              <a:t>their own beauty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How opposites combine for magical emergent effect is in virtually everything we find useful,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emergent combination is a “new whole” &amp; “individuality”, replacing the separate parts. So </a:t>
            </a:r>
            <a:r>
              <a:rPr lang="en-US" sz="1600" i="1" u="sng" dirty="0" smtClean="0"/>
              <a:t>some may ‘see’ only the whole and others only the parts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Look to the Details For What They Fit Together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It's </a:t>
            </a:r>
            <a:r>
              <a:rPr lang="en-US" sz="1600" dirty="0"/>
              <a:t>often </a:t>
            </a:r>
            <a:r>
              <a:rPr lang="en-US" sz="1600" dirty="0" smtClean="0"/>
              <a:t>a "radical element“, a “misfit” with a secret, breaking the order with a divergent direction, which of course then upsets itself as it must.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With warm air rising, the column breaks away to become an autonomous cell, it’s “birth” as a system.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-1" y="3593068"/>
            <a:ext cx="377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calm and the release</a:t>
            </a:r>
            <a:endParaRPr lang="en-US" b="1" dirty="0"/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8" y="1621974"/>
            <a:ext cx="2182893" cy="16764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9" y="4114800"/>
            <a:ext cx="2055112" cy="2071422"/>
          </a:xfrm>
          <a:prstGeom prst="rect">
            <a:avLst/>
          </a:prstGeom>
        </p:spPr>
      </p:pic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14</a:t>
            </a:fld>
            <a:endParaRPr lang="en-US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1143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Emergent Combinations Create Individualities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6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Depths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of Natural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Language used for Pattern Search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119" y="2853916"/>
            <a:ext cx="3927231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b="1" dirty="0" smtClean="0"/>
              <a:t>Words for Transforming States of Being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6838" y="1365765"/>
            <a:ext cx="5638800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dirty="0" smtClean="0"/>
              <a:t>1,965 </a:t>
            </a:r>
            <a:r>
              <a:rPr lang="en-US" b="1" dirty="0"/>
              <a:t>common English words </a:t>
            </a:r>
            <a:r>
              <a:rPr lang="en-US" b="1" dirty="0" smtClean="0"/>
              <a:t>modified by “</a:t>
            </a:r>
            <a:r>
              <a:rPr lang="en-US" b="1" dirty="0" err="1" smtClean="0"/>
              <a:t>tion</a:t>
            </a:r>
            <a:r>
              <a:rPr lang="en-US" b="1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word has a double meaning, naming the process of transformation and the end state, giving our meanings a “three dimensions”, combining nature’s meanings with our emotional and cultural values.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6877" y="6019800"/>
            <a:ext cx="862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</a:t>
            </a:r>
            <a:r>
              <a:rPr lang="en-US" sz="1400" dirty="0" err="1" smtClean="0"/>
              <a:t>OneLook</a:t>
            </a:r>
            <a:r>
              <a:rPr lang="en-US" sz="1400" dirty="0" smtClean="0"/>
              <a:t> Dictionary” </a:t>
            </a:r>
            <a:r>
              <a:rPr lang="en-US" sz="1400" dirty="0"/>
              <a:t>search for “*</a:t>
            </a:r>
            <a:r>
              <a:rPr lang="en-US" sz="1400" dirty="0" err="1"/>
              <a:t>tion</a:t>
            </a:r>
            <a:r>
              <a:rPr lang="en-US" sz="1400" dirty="0" smtClean="0"/>
              <a:t>”     </a:t>
            </a:r>
            <a:r>
              <a:rPr lang="en-US" sz="1400" u="sng" dirty="0">
                <a:hlinkClick r:id="rId3"/>
              </a:rPr>
              <a:t>http://www.onelook.com/?w=*tion&amp;scwo=1&amp;sswo=1</a:t>
            </a:r>
            <a:r>
              <a:rPr lang="en-US" sz="1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38" y="1010097"/>
            <a:ext cx="2808081" cy="1854088"/>
          </a:xfrm>
          <a:prstGeom prst="rect">
            <a:avLst/>
          </a:prstGeom>
        </p:spPr>
      </p:pic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15</a:t>
            </a:fld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819" y="3345084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abbrev.iation</a:t>
            </a:r>
            <a:r>
              <a:rPr lang="en-US" sz="1600" dirty="0"/>
              <a:t>: used for both shortening something and the shortened form of it.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acclam.ation</a:t>
            </a:r>
            <a:r>
              <a:rPr lang="en-US" sz="1600" dirty="0"/>
              <a:t>: used for the process of making and the end state of what was made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dele.tion</a:t>
            </a:r>
            <a:r>
              <a:rPr lang="en-US" sz="1600" dirty="0"/>
              <a:t>: used for both the </a:t>
            </a:r>
            <a:r>
              <a:rPr lang="en-US" sz="1600" dirty="0" smtClean="0"/>
              <a:t>removing </a:t>
            </a:r>
            <a:r>
              <a:rPr lang="en-US" sz="1600" dirty="0"/>
              <a:t>something and the end state of it having been removed.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comm.uni.cation</a:t>
            </a:r>
            <a:r>
              <a:rPr lang="en-US" sz="1600" dirty="0"/>
              <a:t>: </a:t>
            </a:r>
            <a:r>
              <a:rPr lang="en-US" sz="1600" dirty="0" smtClean="0"/>
              <a:t>a </a:t>
            </a:r>
            <a:r>
              <a:rPr lang="en-US" sz="1600" dirty="0"/>
              <a:t>common understanding, both the </a:t>
            </a:r>
            <a:r>
              <a:rPr lang="en-US" sz="1600" dirty="0" smtClean="0"/>
              <a:t>way of </a:t>
            </a:r>
            <a:r>
              <a:rPr lang="en-US" sz="1600" dirty="0"/>
              <a:t>reaching it and </a:t>
            </a:r>
            <a:r>
              <a:rPr lang="en-US" sz="1600" dirty="0" smtClean="0"/>
              <a:t>what was reached</a:t>
            </a:r>
            <a:r>
              <a:rPr lang="en-US" sz="1600" dirty="0"/>
              <a:t>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co.oper.ation</a:t>
            </a:r>
            <a:r>
              <a:rPr lang="en-US" sz="1600" dirty="0"/>
              <a:t>: as jointly operating something, both the </a:t>
            </a:r>
            <a:r>
              <a:rPr lang="en-US" sz="1600" dirty="0" smtClean="0"/>
              <a:t>way of finding how and the </a:t>
            </a:r>
            <a:r>
              <a:rPr lang="en-US" sz="1600" dirty="0"/>
              <a:t>way </a:t>
            </a:r>
            <a:r>
              <a:rPr lang="en-US" sz="1600" dirty="0" smtClean="0"/>
              <a:t>found</a:t>
            </a:r>
            <a:r>
              <a:rPr lang="en-US" sz="1600" dirty="0"/>
              <a:t>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vocal.iz.ation</a:t>
            </a:r>
            <a:r>
              <a:rPr lang="en-US" sz="1600" dirty="0"/>
              <a:t>: used to variously mean 1) using the voice for expression, 2)the collection of ways people do that and 3) a particular vocal expression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3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Depths of Cultures used for Pattern Search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7" y="1143000"/>
            <a:ext cx="4676044" cy="5029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9200" y="1157806"/>
            <a:ext cx="388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600" b="1" dirty="0" smtClean="0"/>
              <a:t>Above the surface, </a:t>
            </a:r>
          </a:p>
          <a:p>
            <a:pPr algn="ctr">
              <a:spcAft>
                <a:spcPts val="900"/>
              </a:spcAft>
            </a:pPr>
            <a:r>
              <a:rPr lang="en-US" sz="1600" b="1" dirty="0" smtClean="0"/>
              <a:t>Below the surface, </a:t>
            </a:r>
          </a:p>
          <a:p>
            <a:pPr algn="ctr">
              <a:spcAft>
                <a:spcPts val="900"/>
              </a:spcAft>
            </a:pPr>
            <a:r>
              <a:rPr lang="en-US" sz="1600" b="1" dirty="0" smtClean="0"/>
              <a:t>Far Below, </a:t>
            </a:r>
          </a:p>
          <a:p>
            <a:pPr algn="ctr">
              <a:spcAft>
                <a:spcPts val="900"/>
              </a:spcAft>
            </a:pPr>
            <a:r>
              <a:rPr lang="en-US" sz="1600" b="1" dirty="0" smtClean="0"/>
              <a:t>Seen &amp; Hidden Networks with Others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Cultural cues prompt you to ask deeper cultural questions, understanding the common language everyone has for protecting the home of their culture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504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5928946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   Slides for PURPLSOC 2015 July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3-5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17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554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design patterns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4754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dual paradigm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82" y="5638800"/>
            <a:ext cx="1437543" cy="7538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98988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Elements</a:t>
            </a:r>
          </a:p>
          <a:p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A Pattern Language Approach 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286000"/>
            <a:ext cx="470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Nature as a Repository of Designs that Work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33246" y="4154269"/>
            <a:ext cx="470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balance the forces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" y="32766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Recognizing where they’re needed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2766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Recognizing how they can fit.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4876800"/>
            <a:ext cx="470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Healing and bringing living quality home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5509846" cy="584775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 –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Slides for PURPLSOC 2015 July 3-5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9650" y="0"/>
            <a:ext cx="51435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18</a:t>
            </a:fld>
            <a:endParaRPr lang="en-US" sz="1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34395"/>
            <a:ext cx="1143000" cy="59940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98988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Elements</a:t>
            </a:r>
          </a:p>
          <a:p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A Pattern Language Approach 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4938" y="22860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3276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/>
              <a:t>Arthur </a:t>
            </a:r>
            <a:r>
              <a:rPr lang="en-US" sz="1200" dirty="0" err="1"/>
              <a:t>Mee</a:t>
            </a:r>
            <a:r>
              <a:rPr lang="en-US" sz="1200" dirty="0"/>
              <a:t> and Holland Thompson, eds. The Book of Knowledge (New York, NY: The Grolier Society, 1912</a:t>
            </a:r>
            <a:r>
              <a:rPr lang="en-US" sz="1200" dirty="0" smtClean="0"/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2009 Don McNeil Collection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0" y="3962400"/>
            <a:ext cx="838200" cy="8935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3400" y="3124200"/>
            <a:ext cx="785786" cy="594025"/>
            <a:chOff x="596411" y="4075496"/>
            <a:chExt cx="2832589" cy="2141332"/>
          </a:xfrm>
        </p:grpSpPr>
        <p:pic>
          <p:nvPicPr>
            <p:cNvPr id="24" name="Picture 2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" b="563"/>
            <a:stretch/>
          </p:blipFill>
          <p:spPr>
            <a:xfrm>
              <a:off x="596411" y="4075496"/>
              <a:ext cx="2832589" cy="125969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11" y="5308773"/>
              <a:ext cx="2832589" cy="90805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524000" y="3276600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7"/>
              </a:rPr>
              <a:t>Wikipedia “Ecotone”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Christopher Alexander, from “A City is Not a Tree”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Robert Rosen, 1991 </a:t>
            </a:r>
            <a:r>
              <a:rPr lang="en-US" sz="1200" i="1" dirty="0"/>
              <a:t>Essays on Life Itself</a:t>
            </a:r>
            <a:r>
              <a:rPr lang="en-US" sz="1200" dirty="0"/>
              <a:t>. 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2371"/>
            <a:ext cx="822680" cy="74115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8400" y="5105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Other Images by JL Henshaw</a:t>
            </a:r>
            <a:r>
              <a:rPr lang="en-US" sz="1200" dirty="0"/>
              <a:t> </a:t>
            </a:r>
            <a:r>
              <a:rPr lang="en-US" sz="1200" dirty="0" smtClean="0"/>
              <a:t>– author: use to comply with </a:t>
            </a:r>
            <a:r>
              <a:rPr lang="en-US" sz="1200" dirty="0"/>
              <a:t> Creative Commons </a:t>
            </a:r>
            <a:r>
              <a:rPr lang="en-US" sz="1200" dirty="0" smtClean="0"/>
              <a:t>license.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4951152"/>
            <a:ext cx="1221908" cy="611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82" y="4998558"/>
            <a:ext cx="516636" cy="5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57" y="5638800"/>
            <a:ext cx="1437543" cy="753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2</a:t>
            </a:fld>
            <a:endParaRPr lang="en-US" sz="1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10174"/>
              </p:ext>
            </p:extLst>
          </p:nvPr>
        </p:nvGraphicFramePr>
        <p:xfrm>
          <a:off x="152400" y="3794760"/>
          <a:ext cx="8900745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645"/>
                <a:gridCol w="381000"/>
                <a:gridCol w="4229100"/>
              </a:tblGrid>
              <a:tr h="2358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en-US" sz="2400" b="1" i="1" spc="100" dirty="0" smtClean="0">
                          <a:solidFill>
                            <a:schemeClr val="tx2"/>
                          </a:solidFill>
                          <a:latin typeface="+mj-lt"/>
                        </a:rPr>
                        <a:t>Jessie Henshaw</a:t>
                      </a:r>
                      <a:endParaRPr lang="en-US" sz="2400" b="1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Physics &amp; Architecture in the 70’s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i="1" kern="1200" spc="1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“An </a:t>
                      </a:r>
                      <a:r>
                        <a:rPr lang="en-US" b="1" i="1" spc="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Unhidden Pattern of Events” 1979</a:t>
                      </a: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80’s &amp; 90’s the basic theory, methods &amp; papers</a:t>
                      </a:r>
                    </a:p>
                    <a:p>
                      <a:pPr marL="177800" indent="-1778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Organized wholes as working natural designs developing from seeds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ctr" defTabSz="914400" rtl="0" eaLnBrk="1" latinLnBrk="0" hangingPunct="1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2400" b="1" i="1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Christopher Alexander</a:t>
                      </a:r>
                    </a:p>
                    <a:p>
                      <a:pPr marL="228600" indent="0" algn="ctr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800" b="0" i="1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Math &amp; Architecture in the 60’s  </a:t>
                      </a:r>
                    </a:p>
                    <a:p>
                      <a:pPr marL="228600" indent="0"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800" b="1" i="1" kern="1200" spc="1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“A City is Not a Tree” 1965</a:t>
                      </a:r>
                    </a:p>
                    <a:p>
                      <a:pPr marL="40640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0" i="1" u="sng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 Pattern Language</a:t>
                      </a:r>
                      <a:r>
                        <a:rPr lang="en-US" sz="1800" b="0" i="1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1977</a:t>
                      </a:r>
                    </a:p>
                    <a:p>
                      <a:pPr marL="406400" indent="-17780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0" i="1" u="sng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The Timeless Way of Building</a:t>
                      </a:r>
                      <a:r>
                        <a:rPr lang="en-US" sz="1800" b="0" i="1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1979</a:t>
                      </a:r>
                    </a:p>
                    <a:p>
                      <a:pPr marL="406400" indent="-17780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0" i="1" kern="1200" spc="1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patterns of wholeness in urban and architectural design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9681"/>
            <a:ext cx="1030139" cy="585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554" y="2858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Phases of natural growth are irreversible stages of organizational development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24754" y="2858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Relationships in a living place are complexly overlapping, like a semi-lattice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7530"/>
            <a:ext cx="9144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90" y="1537530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393" y="98430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Patterns of Animating Events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12785" y="98430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Patterns of Animating Environments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53636"/>
            <a:ext cx="1702019" cy="153335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98988" y="1"/>
            <a:ext cx="7772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Naturally Occurring Design: 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Origins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57" y="5638800"/>
            <a:ext cx="1437543" cy="753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3</a:t>
            </a:fld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7530"/>
            <a:ext cx="914400" cy="91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3081" y="1537530"/>
            <a:ext cx="77123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Nature is full of organizations of whole individual things,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that science has never had a way to study, 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either as organizations or as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Science has relied on studying external numeric data,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modeling nature as equations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with variables co-determined in fixed relationships.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pattern language approach to defining objects of 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would allow study of the objects of nature as wholes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and their otherwise invisible internal designs </a:t>
            </a:r>
            <a:endParaRPr lang="en-US" sz="2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8988" y="1"/>
            <a:ext cx="7772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Naturally Occurring Design: 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A Model for Object Oriented for Science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4</a:t>
            </a:fld>
            <a:endParaRPr lang="en-US" sz="1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8572"/>
              </p:ext>
            </p:extLst>
          </p:nvPr>
        </p:nvGraphicFramePr>
        <p:xfrm>
          <a:off x="128955" y="1905000"/>
          <a:ext cx="890074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645"/>
                <a:gridCol w="381000"/>
                <a:gridCol w="4229100"/>
              </a:tblGrid>
              <a:tr h="4419600">
                <a:tc>
                  <a:txBody>
                    <a:bodyPr/>
                    <a:lstStyle/>
                    <a:p>
                      <a:pPr algn="ctr"/>
                      <a:endParaRPr lang="en-US" b="0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Process of Purposeful Design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1143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Process of Natural Design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Comparing Design Before and During Implementation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8299" y="1524000"/>
            <a:ext cx="1299501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 smtClean="0"/>
              <a:t>Stages of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Emergence &amp;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Development</a:t>
            </a:r>
          </a:p>
          <a:p>
            <a:pPr algn="ctr">
              <a:spcAft>
                <a:spcPts val="900"/>
              </a:spcAft>
            </a:pPr>
            <a:r>
              <a:rPr lang="en-US" sz="1600" dirty="0"/>
              <a:t>t</a:t>
            </a:r>
            <a:r>
              <a:rPr lang="en-US" sz="1600" dirty="0" smtClean="0"/>
              <a:t>o Fulfillment,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in Autonomy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Life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&amp; Aging</a:t>
            </a:r>
          </a:p>
          <a:p>
            <a:pPr algn="ctr">
              <a:spcAft>
                <a:spcPts val="400"/>
              </a:spcAft>
            </a:pPr>
            <a:endParaRPr lang="en-US" sz="1600" dirty="0" smtClean="0"/>
          </a:p>
          <a:p>
            <a:pPr algn="ctr">
              <a:spcAft>
                <a:spcPts val="400"/>
              </a:spcAft>
            </a:pPr>
            <a:endParaRPr lang="en-US" sz="1600" dirty="0" smtClean="0"/>
          </a:p>
          <a:p>
            <a:pPr algn="ctr">
              <a:spcAft>
                <a:spcPts val="600"/>
              </a:spcAft>
            </a:pPr>
            <a:r>
              <a:rPr lang="en-US" sz="1600" dirty="0" smtClean="0"/>
              <a:t>The organization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/>
              <a:t>to multiply your energy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/>
              <a:t>and make good use of it</a:t>
            </a:r>
            <a:endParaRPr lang="en-US" sz="1600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3095" r="20665" b="3008"/>
          <a:stretch/>
        </p:blipFill>
        <p:spPr bwMode="auto">
          <a:xfrm>
            <a:off x="647700" y="1600200"/>
            <a:ext cx="2971800" cy="2258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654" y="3962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Before Development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0" y="3962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During Development</a:t>
            </a:r>
            <a:endParaRPr lang="en-US" dirty="0"/>
          </a:p>
        </p:txBody>
      </p:sp>
      <p:pic>
        <p:nvPicPr>
          <p:cNvPr id="30" name="Picture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" y="4375666"/>
            <a:ext cx="3276600" cy="202513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35" y="4389120"/>
            <a:ext cx="2952115" cy="2011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04591"/>
            <a:ext cx="2161443" cy="21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5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0120" y="114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General Pattern of Homes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1430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Equitable Connections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Home as a Private World of Equitable Relationships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1540758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enclosure for a culture’s own design for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access to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And a near environment or “niche” that marks its domain 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24200" y="4997580"/>
            <a:ext cx="326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Town Hall,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Community Center for a public family</a:t>
            </a:r>
            <a:endParaRPr lang="en-US" sz="1600" dirty="0"/>
          </a:p>
        </p:txBody>
      </p:sp>
      <p:pic>
        <p:nvPicPr>
          <p:cNvPr id="1026" name="Picture 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r="-11600"/>
          <a:stretch>
            <a:fillRect/>
          </a:stretch>
        </p:blipFill>
        <p:spPr bwMode="auto">
          <a:xfrm>
            <a:off x="1103435" y="3644122"/>
            <a:ext cx="14668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800"/>
          <a:stretch>
            <a:fillRect/>
          </a:stretch>
        </p:blipFill>
        <p:spPr bwMode="auto">
          <a:xfrm>
            <a:off x="993897" y="4979342"/>
            <a:ext cx="1685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0120" y="3166418"/>
            <a:ext cx="459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Family Home as a private Commons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3" y="3200400"/>
            <a:ext cx="134753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3" y="4876800"/>
            <a:ext cx="1347537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6" y="1528058"/>
            <a:ext cx="1308140" cy="1289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27" y="1467832"/>
            <a:ext cx="1326173" cy="134985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30120" y="4610769"/>
            <a:ext cx="52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Community Home as a Public Commons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36900" y="3494782"/>
            <a:ext cx="334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private way of living needing a private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Access to the world and public commons</a:t>
            </a:r>
          </a:p>
        </p:txBody>
      </p:sp>
    </p:spTree>
    <p:extLst>
      <p:ext uri="{BB962C8B-B14F-4D97-AF65-F5344CB8AC3E}">
        <p14:creationId xmlns:p14="http://schemas.microsoft.com/office/powerpoint/2010/main" val="42109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6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0120" y="914400"/>
            <a:ext cx="430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Template </a:t>
            </a:r>
            <a:r>
              <a:rPr lang="en-US" b="1" dirty="0"/>
              <a:t>for Design Pattern Writing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36" y="4101989"/>
            <a:ext cx="1041564" cy="54621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Templates for Recording  Design Patterns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120" y="3516868"/>
            <a:ext cx="430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Template for Natural Pattern Writing 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8844"/>
              </p:ext>
            </p:extLst>
          </p:nvPr>
        </p:nvGraphicFramePr>
        <p:xfrm>
          <a:off x="417420" y="1366247"/>
          <a:ext cx="4011930" cy="169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65"/>
                <a:gridCol w="1314450"/>
                <a:gridCol w="1720215"/>
              </a:tblGrid>
              <a:tr h="423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Context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Forces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235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Image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Problem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Actions 	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Results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31315"/>
              </p:ext>
            </p:extLst>
          </p:nvPr>
        </p:nvGraphicFramePr>
        <p:xfrm>
          <a:off x="442820" y="3945255"/>
          <a:ext cx="4011930" cy="2379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65"/>
                <a:gridCol w="1517015"/>
                <a:gridCol w="1517650"/>
              </a:tblGrid>
              <a:tr h="445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Problem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Boundaries &amp;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Scales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Forces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Resilience &amp; Animation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1043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Image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Context – Arrangements of 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6007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Centers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6007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Roles &amp;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6007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Stages &amp;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6007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Movements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Simplifying Relationships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Object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Domain &amp; engagement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Learning process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1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Links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Results, Tracking,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Adjustments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Anticipated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Open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questions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376910"/>
            <a:ext cx="580987" cy="5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314" y="3345026"/>
            <a:ext cx="580986" cy="5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6427" y="3269953"/>
            <a:ext cx="587209" cy="7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89" y="5207000"/>
            <a:ext cx="4155911" cy="12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14464" y="945178"/>
            <a:ext cx="337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Description of Intent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4465" y="4800600"/>
            <a:ext cx="431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Place in the Phases and Events of </a:t>
            </a:r>
            <a:r>
              <a:rPr lang="en-US" b="1" dirty="0" smtClean="0"/>
              <a:t>Change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5679" y="4190428"/>
            <a:ext cx="299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Action &amp; Reaction Cycles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6632" y="1283732"/>
            <a:ext cx="3706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xpressive name and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Concept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place and the forces at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Statement of the problem and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Steps to take and results to confirm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85188" y="2931399"/>
            <a:ext cx="455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>
                <a:sym typeface="Symbol"/>
              </a:rPr>
              <a:t> </a:t>
            </a:r>
            <a:r>
              <a:rPr lang="en-US" sz="1600" dirty="0" smtClean="0"/>
              <a:t>Interiors</a:t>
            </a:r>
            <a:r>
              <a:rPr lang="en-US" sz="1600" baseline="30000" dirty="0" smtClean="0">
                <a:sym typeface="Symbol"/>
              </a:rPr>
              <a:t> </a:t>
            </a:r>
            <a:r>
              <a:rPr lang="en-US" sz="1400" baseline="30000" dirty="0" smtClean="0">
                <a:sym typeface="Symbol"/>
              </a:rPr>
              <a:t>         </a:t>
            </a:r>
            <a:r>
              <a:rPr lang="en-US" sz="1600" dirty="0" smtClean="0"/>
              <a:t> </a:t>
            </a:r>
            <a:r>
              <a:rPr lang="en-US" sz="1400" baseline="30000" dirty="0">
                <a:sym typeface="Symbol"/>
              </a:rPr>
              <a:t> </a:t>
            </a:r>
            <a:r>
              <a:rPr lang="en-US" sz="1600" dirty="0" smtClean="0"/>
              <a:t>Exteriors</a:t>
            </a:r>
            <a:r>
              <a:rPr lang="en-US" sz="1400" baseline="30000" dirty="0" smtClean="0"/>
              <a:t> </a:t>
            </a:r>
            <a:r>
              <a:rPr lang="en-US" sz="1400" baseline="30000" dirty="0">
                <a:sym typeface="Symbol"/>
              </a:rPr>
              <a:t> </a:t>
            </a:r>
            <a:r>
              <a:rPr lang="en-US" sz="1400" baseline="30000" dirty="0" smtClean="0">
                <a:sym typeface="Symbol"/>
              </a:rPr>
              <a:t>        </a:t>
            </a:r>
            <a:r>
              <a:rPr lang="en-US" sz="1400" baseline="30000" dirty="0">
                <a:sym typeface="Symbol"/>
              </a:rPr>
              <a:t> </a:t>
            </a:r>
            <a:r>
              <a:rPr lang="en-US" sz="1600" dirty="0" smtClean="0"/>
              <a:t>Distant </a:t>
            </a:r>
            <a:r>
              <a:rPr lang="en-US" sz="1400" baseline="30000" dirty="0">
                <a:sym typeface="Symbol"/>
              </a:rPr>
              <a:t></a:t>
            </a:r>
            <a:r>
              <a:rPr lang="en-US" sz="1600" dirty="0" smtClean="0"/>
              <a:t>      </a:t>
            </a:r>
            <a:r>
              <a:rPr lang="en-US" sz="1400" baseline="30000" dirty="0">
                <a:sym typeface="Symbol"/>
              </a:rPr>
              <a:t> </a:t>
            </a:r>
            <a:r>
              <a:rPr lang="en-US" sz="1600" dirty="0" smtClean="0"/>
              <a:t>Balance</a:t>
            </a:r>
            <a:r>
              <a:rPr lang="en-US" sz="1400" baseline="30000" dirty="0">
                <a:sym typeface="Symbol"/>
              </a:rPr>
              <a:t> </a:t>
            </a:r>
            <a:r>
              <a:rPr lang="en-US" sz="1600" dirty="0" smtClean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2683371"/>
            <a:ext cx="4270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Pattern of Natural Organization &amp; Forces</a:t>
            </a:r>
          </a:p>
          <a:p>
            <a:endParaRPr lang="en-US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00702"/>
            <a:ext cx="759922" cy="538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8" y="2117616"/>
            <a:ext cx="316462" cy="316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00400"/>
            <a:ext cx="865535" cy="8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7</a:t>
            </a:fld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143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Mental Patterns for finding Natural ones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6818" y="11430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Equitable Connections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/>
              <a:t>General </a:t>
            </a:r>
            <a:r>
              <a:rPr lang="en-US" sz="2400" dirty="0"/>
              <a:t>Idea </a:t>
            </a:r>
            <a:r>
              <a:rPr lang="en-US" sz="2400" dirty="0" smtClean="0"/>
              <a:t>of </a:t>
            </a:r>
            <a:r>
              <a:rPr lang="en-US" sz="2400" dirty="0"/>
              <a:t>Natural </a:t>
            </a:r>
            <a:r>
              <a:rPr lang="en-US" sz="2400" dirty="0" smtClean="0"/>
              <a:t>Pattern Learning:   Key Concept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16764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Levels of Natural Pattern Learning </a:t>
            </a:r>
            <a:endParaRPr lang="en-US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levels </a:t>
            </a:r>
            <a:r>
              <a:rPr lang="en-US" sz="1500" i="1" dirty="0"/>
              <a:t>of accumulating learning, </a:t>
            </a:r>
            <a:endParaRPr lang="en-US" sz="15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a </a:t>
            </a:r>
            <a:r>
              <a:rPr lang="en-US" sz="1500" i="1" dirty="0"/>
              <a:t>base of biological </a:t>
            </a:r>
            <a:r>
              <a:rPr lang="en-US" sz="1500" i="1" dirty="0" smtClean="0"/>
              <a:t>consciousness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add acculturation &amp; observation</a:t>
            </a:r>
            <a:endParaRPr lang="en-US" sz="1500" i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information </a:t>
            </a:r>
            <a:r>
              <a:rPr lang="en-US" sz="1500" i="1" dirty="0"/>
              <a:t>and  experience.  </a:t>
            </a:r>
            <a:endParaRPr lang="en-US" sz="15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using model </a:t>
            </a:r>
            <a:r>
              <a:rPr lang="en-US" sz="1500" i="1" dirty="0"/>
              <a:t>patterns at one level </a:t>
            </a:r>
            <a:endParaRPr lang="en-US" sz="15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to </a:t>
            </a:r>
            <a:r>
              <a:rPr lang="en-US" sz="1500" i="1" dirty="0"/>
              <a:t>explore their natural instances, </a:t>
            </a:r>
            <a:endParaRPr lang="en-US" sz="15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leading </a:t>
            </a:r>
            <a:r>
              <a:rPr lang="en-US" sz="1500" i="1" dirty="0"/>
              <a:t>to recognition of </a:t>
            </a:r>
            <a:r>
              <a:rPr lang="en-US" sz="1500" i="1" dirty="0" smtClean="0"/>
              <a:t>patterns </a:t>
            </a:r>
            <a:r>
              <a:rPr lang="en-US" sz="1500" i="1" dirty="0"/>
              <a:t>at the next level.</a:t>
            </a:r>
            <a:r>
              <a:rPr lang="en-US" sz="1500" dirty="0"/>
              <a:t> </a:t>
            </a:r>
            <a:endParaRPr lang="en-US" sz="15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i="1" dirty="0" smtClean="0"/>
              <a:t>As </a:t>
            </a:r>
            <a:r>
              <a:rPr lang="en-US" sz="1500" i="1" dirty="0"/>
              <a:t>with </a:t>
            </a:r>
            <a:r>
              <a:rPr lang="en-US" sz="1500" i="1" dirty="0" err="1"/>
              <a:t>Argyris</a:t>
            </a:r>
            <a:r>
              <a:rPr lang="en-US" sz="1500" i="1" dirty="0"/>
              <a:t>’ “Ladder of Inference” (1982), or  Maslow's “Hierarchy of Needs”(1943 ), natural pattern learning can </a:t>
            </a:r>
            <a:r>
              <a:rPr lang="en-US" sz="1500" i="1" dirty="0" smtClean="0"/>
              <a:t>correspond </a:t>
            </a:r>
            <a:r>
              <a:rPr lang="en-US" sz="1500" i="1" dirty="0"/>
              <a:t>to levels of self-awareness, confidence, and higher consciousness</a:t>
            </a:r>
            <a:endParaRPr lang="en-US" sz="1500" dirty="0"/>
          </a:p>
        </p:txBody>
      </p:sp>
      <p:pic>
        <p:nvPicPr>
          <p:cNvPr id="24" name="Picture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8" b="1489"/>
          <a:stretch/>
        </p:blipFill>
        <p:spPr bwMode="auto">
          <a:xfrm>
            <a:off x="533400" y="1590303"/>
            <a:ext cx="4724400" cy="4772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32"/>
            <a:ext cx="1665158" cy="16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8</a:t>
            </a:fld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808" y="1242616"/>
            <a:ext cx="4047392" cy="21480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/>
              <a:t>Learners Communicate with Each Other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38800"/>
            <a:ext cx="1437543" cy="75386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98988" y="0"/>
            <a:ext cx="7772400" cy="101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Naturally Occurring Design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Dual Paradigm View of Learning II.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7371" y="1828800"/>
            <a:ext cx="4223972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For faithful translation of patterns from a multiplicity of independent ‘minds’, interest in what is lost in translation is needed.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Much of what’s lost is the inner worlds of independent ‘minds’, read from outside by their</a:t>
            </a:r>
            <a:r>
              <a:rPr lang="en-US" sz="1600" i="1" dirty="0" smtClean="0"/>
              <a:t> </a:t>
            </a:r>
            <a:r>
              <a:rPr lang="en-US" sz="1600" dirty="0" smtClean="0"/>
              <a:t>defenses, echoes and discards.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Discards become resources with the environment as a “</a:t>
            </a:r>
            <a:r>
              <a:rPr lang="en-US" sz="1600" i="1" dirty="0" smtClean="0"/>
              <a:t>medium of exchange</a:t>
            </a:r>
            <a:r>
              <a:rPr lang="en-US" sz="1600" dirty="0" smtClean="0"/>
              <a:t>”.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 human cultures have in common the need to read the same natural world patterns, as “insides read from the outside”. 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7396" y="1457418"/>
            <a:ext cx="3996004" cy="4980422"/>
            <a:chOff x="5257800" y="1143000"/>
            <a:chExt cx="3484936" cy="43434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143000"/>
              <a:ext cx="2943488" cy="22076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286000"/>
              <a:ext cx="3484936" cy="3200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3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282"/>
            <a:ext cx="2819400" cy="2438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0200"/>
          </a:xfrm>
          <a:prstGeom prst="rect">
            <a:avLst/>
          </a:prstGeom>
          <a:gradFill>
            <a:gsLst>
              <a:gs pos="0">
                <a:srgbClr val="5E9EFF"/>
              </a:gs>
              <a:gs pos="11000">
                <a:srgbClr val="85C2FF"/>
              </a:gs>
              <a:gs pos="27000">
                <a:srgbClr val="C4D6EB"/>
              </a:gs>
              <a:gs pos="57000">
                <a:srgbClr val="FFEBFA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04685"/>
            <a:ext cx="800100" cy="202515"/>
          </a:xfrm>
          <a:prstGeom prst="rect">
            <a:avLst/>
          </a:prstGeom>
          <a:effectLst>
            <a:outerShdw blurRad="50800" dist="38100" dir="2700000" algn="tr" rotWithShape="0">
              <a:prstClr val="black">
                <a:alpha val="26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6527800"/>
            <a:ext cx="1692518" cy="307777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synapse9.com/signals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4" y="6488668"/>
            <a:ext cx="2224454" cy="369332"/>
          </a:xfrm>
          <a:prstGeom prst="rect">
            <a:avLst/>
          </a:prstGeom>
          <a:noFill/>
          <a:effectLst>
            <a:outerShdw blurRad="50800" dist="38100" dir="2700000" algn="tr" rotWithShape="0">
              <a:prstClr val="black">
                <a:alpha val="52000"/>
              </a:prstClr>
            </a:outerShdw>
          </a:effectLst>
        </p:spPr>
        <p:txBody>
          <a:bodyPr wrap="square" lIns="27432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HDS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design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8668"/>
            <a:ext cx="91703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4366" y="0"/>
            <a:ext cx="339634" cy="365125"/>
          </a:xfrm>
        </p:spPr>
        <p:txBody>
          <a:bodyPr/>
          <a:lstStyle/>
          <a:p>
            <a:fld id="{77E9DEF4-D300-413F-8AA2-217E43F1E707}" type="slidenum">
              <a:rPr lang="en-US" sz="1800" b="1" smtClean="0"/>
              <a:pPr/>
              <a:t>9</a:t>
            </a:fld>
            <a:endParaRPr lang="en-US" sz="1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40773"/>
              </p:ext>
            </p:extLst>
          </p:nvPr>
        </p:nvGraphicFramePr>
        <p:xfrm>
          <a:off x="128955" y="1512332"/>
          <a:ext cx="8900745" cy="481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745"/>
              </a:tblGrid>
              <a:tr h="4812268">
                <a:tc>
                  <a:txBody>
                    <a:bodyPr/>
                    <a:lstStyle/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What pattern of design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Is it that propagates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From the point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Of each beginning</a:t>
                      </a:r>
                    </a:p>
                    <a:p>
                      <a:pPr algn="ctr"/>
                      <a:endParaRPr lang="en-US" b="0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 starting</a:t>
                      </a:r>
                    </a:p>
                    <a:p>
                      <a:pPr algn="ctr"/>
                      <a:endParaRPr lang="en-US" b="0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Germ cell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Crystallization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Eruption</a:t>
                      </a:r>
                    </a:p>
                    <a:p>
                      <a:pPr algn="ctr"/>
                      <a:r>
                        <a:rPr lang="en-US" b="0" i="1" spc="1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Contraction</a:t>
                      </a:r>
                    </a:p>
                    <a:p>
                      <a:pPr algn="ctr"/>
                      <a:endParaRPr lang="en-US" b="0" i="1" spc="10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7746" y="1066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Snowflake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24754" y="107418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Plant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82" y="5638800"/>
            <a:ext cx="1437543" cy="7538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3810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 Currents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24754" y="3810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Breathing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88" y="1"/>
            <a:ext cx="7772400" cy="91439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Guiding Patterns of 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Naturally Occurring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</a:rPr>
              <a:t>Design: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Natural Design Patterns</a:t>
            </a:r>
            <a:endParaRPr lang="en-US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62" y="4383597"/>
            <a:ext cx="2163738" cy="1560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4800"/>
            <a:ext cx="2797126" cy="2180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4378"/>
            <a:ext cx="1984566" cy="21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7012</TotalTime>
  <Words>1744</Words>
  <Application>Microsoft Office PowerPoint</Application>
  <PresentationFormat>On-screen Show (4:3)</PresentationFormat>
  <Paragraphs>275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Guiding Patterns of Naturally Occurring Design: Elements A Pattern Language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Patterns of Naturally Occurring Design:  Natural Design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JLH</dc:creator>
  <cp:lastModifiedBy>JLH</cp:lastModifiedBy>
  <cp:revision>99</cp:revision>
  <cp:lastPrinted>2015-05-28T18:40:12Z</cp:lastPrinted>
  <dcterms:created xsi:type="dcterms:W3CDTF">2015-05-26T18:52:34Z</dcterms:created>
  <dcterms:modified xsi:type="dcterms:W3CDTF">2015-07-01T11:46:59Z</dcterms:modified>
</cp:coreProperties>
</file>